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9" r:id="rId3"/>
    <p:sldId id="269" r:id="rId4"/>
    <p:sldId id="270" r:id="rId5"/>
    <p:sldId id="277" r:id="rId6"/>
    <p:sldId id="272" r:id="rId7"/>
    <p:sldId id="275" r:id="rId8"/>
    <p:sldId id="281" r:id="rId9"/>
    <p:sldId id="280" r:id="rId10"/>
    <p:sldId id="276" r:id="rId11"/>
    <p:sldId id="278" r:id="rId12"/>
    <p:sldId id="282" r:id="rId13"/>
  </p:sldIdLst>
  <p:sldSz cx="9906000" cy="6858000" type="A4"/>
  <p:notesSz cx="6669088" cy="992663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1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DE67981-C926-4AC7-AA08-ACFD1CD1FBA1}" styleName="Normal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40000" cmpd="sng">
              <a:solidFill>
                <a:schemeClr val="accent1"/>
              </a:solidFill>
            </a:ln>
          </a:left>
          <a:right>
            <a:ln w="40000" cmpd="sng">
              <a:solidFill>
                <a:schemeClr val="accent1"/>
              </a:solidFill>
            </a:ln>
          </a:right>
          <a:top>
            <a:ln w="40000" cmpd="sng">
              <a:solidFill>
                <a:schemeClr val="accent1"/>
              </a:solidFill>
            </a:ln>
          </a:top>
          <a:bottom>
            <a:ln w="400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5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5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>
          <a:shade val="80000"/>
        </a:schemeClr>
      </a:tcTxStyle>
      <a:tcStyle>
        <a:tcBdr>
          <a:bottom>
            <a:ln w="35400" cmpd="sng">
              <a:solidFill>
                <a:schemeClr val="accent1">
                  <a:shade val="80000"/>
                </a:schemeClr>
              </a:solidFill>
            </a:ln>
          </a:bottom>
        </a:tcBdr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Средний стиль 3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Средний стиль 3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37CE84F3-28C3-443E-9E96-99CF82512B78}" styleName="Темный стиль 1 — акцент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Средний стиль 4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4" autoAdjust="0"/>
    <p:restoredTop sz="87867" autoAdjust="0"/>
  </p:normalViewPr>
  <p:slideViewPr>
    <p:cSldViewPr snapToGrid="0">
      <p:cViewPr>
        <p:scale>
          <a:sx n="50" d="100"/>
          <a:sy n="50" d="100"/>
        </p:scale>
        <p:origin x="2203" y="802"/>
      </p:cViewPr>
      <p:guideLst>
        <p:guide orient="horz" pos="2156"/>
        <p:guide pos="3116"/>
      </p:guideLst>
    </p:cSldViewPr>
  </p:slideViewPr>
  <p:outlineViewPr>
    <p:cViewPr>
      <p:scale>
        <a:sx n="32" d="100"/>
        <a:sy n="32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790C10C-E189-4D0E-8B6D-984CDA70A76C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4E98D6D-A5B5-4407-865C-799436E69027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2314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A763A28-3106-4A93-8C7A-33B0A2851E3A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45936" y="744538"/>
            <a:ext cx="537721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66750" y="4714875"/>
            <a:ext cx="5335588" cy="4467225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58859611-BC2D-452B-992C-3E0D81FBBAEF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4112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ru-RU" altLang="en-US" baseline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en-US"/>
              <a:pPr lvl="0"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Проблема проекта в том что многое</a:t>
            </a:r>
            <a:r>
              <a:rPr lang="ru-RU" baseline="0" dirty="0" smtClean="0"/>
              <a:t> оборудование производит меньше так как оно часто простаивает дольше чем надо и работники могут соврать что оно стояло нужное время а не простаивало </a:t>
            </a:r>
          </a:p>
          <a:p>
            <a:r>
              <a:rPr lang="ru-RU" baseline="0" dirty="0" smtClean="0"/>
              <a:t>Еще существует риск аварий которая я </a:t>
            </a:r>
            <a:r>
              <a:rPr lang="ru-RU" baseline="0" dirty="0" err="1" smtClean="0"/>
              <a:t>вляеться</a:t>
            </a:r>
            <a:r>
              <a:rPr lang="ru-RU" baseline="0" dirty="0" smtClean="0"/>
              <a:t> еще </a:t>
            </a:r>
            <a:r>
              <a:rPr lang="ru-RU" baseline="0" dirty="0" err="1" smtClean="0"/>
              <a:t>больщей</a:t>
            </a:r>
            <a:r>
              <a:rPr lang="ru-RU" baseline="0" dirty="0" smtClean="0"/>
              <a:t> проблемой для этого проекта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Неконтролируемое выключение станков,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простои станков, риск аварии.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9458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>
                <a:solidFill>
                  <a:srgbClr val="000000"/>
                </a:solidFill>
                <a:latin typeface="Roboto" panose="02000000000000000000" pitchFamily="2" charset="0"/>
              </a:rPr>
              <a:t>С</a:t>
            </a:r>
            <a:r>
              <a:rPr lang="ru-RU" sz="1200" b="0" i="0" dirty="0" smtClean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овременные предприятия все больше осознают важность эффективного управления оборудованием. </a:t>
            </a:r>
            <a:r>
              <a:rPr lang="ru-RU" sz="1200" b="0" i="0" smtClean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Мониторинг состояния оборудования позволяет оперативно выявлять причины остановки оборудования, время задержки производства и решения для устранения проблем.</a:t>
            </a:r>
            <a:endParaRPr lang="ru-RU" sz="1200" smtClean="0"/>
          </a:p>
          <a:p>
            <a:r>
              <a:rPr lang="ru-RU" smtClean="0"/>
              <a:t>мо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277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2092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2950" y="2130427"/>
            <a:ext cx="8420100" cy="1470025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E9FC7C44-468A-493B-B161-A7D82D313D7D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7A18DC8-44D6-45E3-9BA5-F62A05AA5D6E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1B5540E-382C-4976-B827-E845430A573F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4C60D1C-EDB9-4B93-8D73-0FA7918307A9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2506" y="2906715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D399DFAC-A9BA-4F76-9748-465EDB585122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9530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03555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7DFF91C-8595-44E4-81EF-EA52DB92F3AD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1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95301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032112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5032112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FDAB43B-0EB7-4BA4-B522-2DA1DA75EE5D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50D59C7-DD1B-4550-BD60-1533A4A45AF7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DAB328C-FCD7-4741-9FC4-480B7B48C2F6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2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872972" y="273052"/>
            <a:ext cx="553773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5302" y="1435102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7AC01FEC-4FC5-4C45-80F9-74927CB2F0BE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1645" y="4800601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941645" y="5367339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988E8B6-0EC3-4330-B595-A12CB21C3019}" type="datetime1">
              <a:rPr lang="ru-RU"/>
              <a:pPr lvl="0">
                <a:defRPr/>
              </a:pPr>
              <a:t>15.01.2024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Тема Offic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 userDrawn="1"/>
        </p:nvPicPr>
        <p:blipFill rotWithShape="1">
          <a:blip r:embed="rId13"/>
          <a:srcRect t="29940" r="9110" b="30460"/>
          <a:stretch>
            <a:fillRect/>
          </a:stretch>
        </p:blipFill>
        <p:spPr>
          <a:xfrm>
            <a:off x="-1" y="4040948"/>
            <a:ext cx="9906001" cy="2817052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600202"/>
            <a:ext cx="89154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95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C7368CF-747E-45D1-809A-D07469132383}" type="datetime1">
              <a:rPr lang="ru-RU"/>
              <a:pPr lvl="0">
                <a:defRPr/>
              </a:pPr>
              <a:t>15.01.2024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384550" y="6356352"/>
            <a:ext cx="31369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ru-RU" dirty="0" err="1"/>
              <a:t>Общефедральная</a:t>
            </a:r>
            <a:r>
              <a:rPr lang="ru-RU" dirty="0"/>
              <a:t>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99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ransition/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H:\Кванториум\ПРЕЗЕНТАЦИИ\17-03-05 преза профильные смены\img\shutterstock_379755748 [Converted]-01.jp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294408"/>
            <a:ext cx="9906000" cy="6465290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975379" y="1442270"/>
            <a:ext cx="7955234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altLang="en-US" sz="4400" b="1" dirty="0">
                <a:ln w="9525">
                  <a:solidFill>
                    <a:srgbClr val="FF0000"/>
                  </a:solidFill>
                </a:ln>
                <a:solidFill>
                  <a:srgbClr val="FF0101"/>
                </a:solidFill>
                <a:latin typeface="Arial"/>
                <a:cs typeface="Arial"/>
              </a:rPr>
              <a:t>Мониторинг состояния оборудования</a:t>
            </a:r>
          </a:p>
          <a:p>
            <a:pPr algn="ctr">
              <a:defRPr/>
            </a:pPr>
            <a:r>
              <a:rPr lang="ru-RU" sz="2400" b="1" dirty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  <a:t/>
            </a:r>
            <a:br>
              <a:rPr lang="ru-RU" sz="2400" b="1" dirty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</a:br>
            <a:endParaRPr lang="en-US" altLang="ru-RU" sz="2400" b="1" dirty="0">
              <a:ln w="9525">
                <a:solidFill>
                  <a:srgbClr val="002060"/>
                </a:solidFill>
              </a:ln>
              <a:solidFill>
                <a:srgbClr val="0070C0"/>
              </a:solidFill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264493" y="195958"/>
            <a:ext cx="1377007" cy="13770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60747" y="3062395"/>
            <a:ext cx="874564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Свиридов Андрей, </a:t>
            </a:r>
            <a:r>
              <a:rPr lang="ru-RU" sz="2400" b="1" dirty="0" err="1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Шукюров</a:t>
            </a: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ru-RU" sz="2400" b="1" dirty="0" err="1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Ариф</a:t>
            </a: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, Коровин Алексей </a:t>
            </a:r>
            <a:r>
              <a:rPr lang="ru-RU" sz="2400" b="1" dirty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  <a:t>Руководитель: Коршунов Андрей Иванович.</a:t>
            </a:r>
            <a:endParaRPr lang="ru-RU" altLang="en-US" sz="2400" b="1" dirty="0">
              <a:ln w="9525">
                <a:solidFill>
                  <a:srgbClr val="002060"/>
                </a:solidFill>
              </a:ln>
              <a:solidFill>
                <a:srgbClr val="0070C0"/>
              </a:solidFill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6EC588-858A-6550-E5A5-AF5CFB127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60335"/>
            <a:ext cx="8915400" cy="1143000"/>
          </a:xfrm>
        </p:spPr>
        <p:txBody>
          <a:bodyPr/>
          <a:lstStyle/>
          <a:p>
            <a:r>
              <a:rPr lang="ru-RU" dirty="0"/>
              <a:t>Заказчик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F1F96C-A258-386A-270B-FC9672915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369291"/>
            <a:ext cx="5554980" cy="4528589"/>
          </a:xfrm>
        </p:spPr>
        <p:txBody>
          <a:bodyPr>
            <a:normAutofit/>
          </a:bodyPr>
          <a:lstStyle/>
          <a:p>
            <a:r>
              <a:rPr lang="ru-RU" sz="2800" dirty="0"/>
              <a:t> Этот проект подготавливается для «ЭКЗ»(Электрокабельного </a:t>
            </a:r>
            <a:r>
              <a:rPr lang="ru-RU" sz="2800" dirty="0" err="1"/>
              <a:t>Кольчугинскиго</a:t>
            </a:r>
            <a:r>
              <a:rPr lang="ru-RU" sz="2800" dirty="0"/>
              <a:t> Завода)</a:t>
            </a:r>
          </a:p>
          <a:p>
            <a:r>
              <a:rPr lang="ru-RU" sz="2800" b="0" i="0" dirty="0">
                <a:effectLst/>
              </a:rPr>
              <a:t>На данный момент производственные мощности завода включают шесть цехов основного производства и ряд вспомогательных. Число сотрудников завода — около 1900 человек</a:t>
            </a:r>
            <a:endParaRPr lang="ru-RU" sz="2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CA863C-173B-2A74-9E4B-DA91EDD4BA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917" r="-2135" b="17802"/>
          <a:stretch/>
        </p:blipFill>
        <p:spPr>
          <a:xfrm>
            <a:off x="5616619" y="1886338"/>
            <a:ext cx="4289381" cy="25736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16975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288B8C-B1AD-BCAE-73C5-3E7F410A5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Роли в команде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A26CC5-7C21-43E1-1679-5A7B17B65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493198"/>
            <a:ext cx="89154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/>
              <a:t>Андрей Свиридов </a:t>
            </a:r>
            <a:r>
              <a:rPr lang="ru-RU" dirty="0"/>
              <a:t>– отправка </a:t>
            </a:r>
            <a:r>
              <a:rPr lang="en-US" dirty="0"/>
              <a:t>get </a:t>
            </a:r>
            <a:r>
              <a:rPr lang="ru-RU" dirty="0"/>
              <a:t>запросов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ru-RU" dirty="0"/>
              <a:t>(ветка </a:t>
            </a:r>
            <a:r>
              <a:rPr lang="en-US" dirty="0"/>
              <a:t>hard</a:t>
            </a:r>
            <a:r>
              <a:rPr lang="ru-RU" dirty="0"/>
              <a:t>)</a:t>
            </a:r>
            <a:endParaRPr lang="en-US" dirty="0"/>
          </a:p>
          <a:p>
            <a:pPr marL="0" indent="0">
              <a:buNone/>
            </a:pPr>
            <a:r>
              <a:rPr lang="ru-RU" b="1" dirty="0"/>
              <a:t>Домнин Николай </a:t>
            </a:r>
            <a:r>
              <a:rPr lang="ru-RU" dirty="0"/>
              <a:t>– получение </a:t>
            </a:r>
            <a:r>
              <a:rPr lang="en-US" dirty="0"/>
              <a:t>get </a:t>
            </a:r>
            <a:r>
              <a:rPr lang="ru-RU" dirty="0"/>
              <a:t>запросов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ru-RU" dirty="0"/>
              <a:t>(ветка </a:t>
            </a:r>
            <a:r>
              <a:rPr lang="en-US" dirty="0"/>
              <a:t>hard</a:t>
            </a:r>
            <a:r>
              <a:rPr lang="ru-RU" dirty="0"/>
              <a:t>)</a:t>
            </a:r>
          </a:p>
          <a:p>
            <a:pPr marL="0" indent="0">
              <a:buNone/>
            </a:pPr>
            <a:r>
              <a:rPr lang="ru-RU" b="1" dirty="0" smtClean="0"/>
              <a:t>Коровин Алексей </a:t>
            </a:r>
            <a:r>
              <a:rPr lang="ru-RU" dirty="0" smtClean="0"/>
              <a:t>– проработка сервера </a:t>
            </a:r>
            <a:r>
              <a:rPr lang="ru-RU" dirty="0"/>
              <a:t>клиента(оператора) (ветка </a:t>
            </a:r>
            <a:r>
              <a:rPr lang="en-US" dirty="0"/>
              <a:t>operator</a:t>
            </a:r>
            <a:r>
              <a:rPr lang="ru-RU" dirty="0"/>
              <a:t>)</a:t>
            </a:r>
          </a:p>
          <a:p>
            <a:pPr marL="0" indent="0">
              <a:buNone/>
            </a:pPr>
            <a:r>
              <a:rPr lang="ru-RU" b="1" dirty="0" err="1" smtClean="0"/>
              <a:t>Шукюров</a:t>
            </a:r>
            <a:r>
              <a:rPr lang="ru-RU" b="1" dirty="0" smtClean="0"/>
              <a:t> </a:t>
            </a:r>
            <a:r>
              <a:rPr lang="ru-RU" b="1" dirty="0"/>
              <a:t>Ариф </a:t>
            </a:r>
            <a:r>
              <a:rPr lang="ru-RU" dirty="0"/>
              <a:t>– проработка сервера администратора</a:t>
            </a:r>
            <a:r>
              <a:rPr lang="en-US" dirty="0"/>
              <a:t> (</a:t>
            </a:r>
            <a:r>
              <a:rPr lang="ru-RU" dirty="0"/>
              <a:t>ветка </a:t>
            </a:r>
            <a:r>
              <a:rPr lang="en-US" dirty="0"/>
              <a:t>admin)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9616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1020" y="2514918"/>
            <a:ext cx="8915400" cy="1143000"/>
          </a:xfrm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176348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461675"/>
            <a:ext cx="8915400" cy="1143000"/>
          </a:xfrm>
        </p:spPr>
        <p:txBody>
          <a:bodyPr/>
          <a:lstStyle/>
          <a:p>
            <a:r>
              <a:rPr lang="ru-RU" dirty="0" smtClean="0"/>
              <a:t>Проблема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559308" y="1776332"/>
            <a:ext cx="5036820" cy="138042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800" dirty="0"/>
              <a:t>Низкая эффективность использования </a:t>
            </a:r>
            <a:r>
              <a:rPr lang="ru-RU" sz="2800" dirty="0" smtClean="0"/>
              <a:t>оборудования. </a:t>
            </a:r>
          </a:p>
          <a:p>
            <a:pPr marL="0" indent="0">
              <a:buNone/>
            </a:pPr>
            <a:r>
              <a:rPr lang="ru-RU" sz="2800" dirty="0" smtClean="0"/>
              <a:t>Риск </a:t>
            </a:r>
            <a:r>
              <a:rPr lang="ru-RU" sz="2800" dirty="0"/>
              <a:t>аварии </a:t>
            </a:r>
            <a:r>
              <a:rPr lang="ru-RU" sz="2800" dirty="0" smtClean="0"/>
              <a:t>на производстве</a:t>
            </a:r>
            <a:endParaRPr lang="ru-RU" sz="28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280" y="3156758"/>
            <a:ext cx="4248079" cy="239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1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485" y="0"/>
            <a:ext cx="8915400" cy="1143000"/>
          </a:xfrm>
        </p:spPr>
        <p:txBody>
          <a:bodyPr/>
          <a:lstStyle/>
          <a:p>
            <a:r>
              <a:rPr lang="ru-RU" dirty="0"/>
              <a:t>Актуальность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7355" y="1295400"/>
            <a:ext cx="9251660" cy="51814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0" i="0" dirty="0" smtClean="0">
                <a:solidFill>
                  <a:srgbClr val="000000"/>
                </a:solidFill>
                <a:effectLst/>
              </a:rPr>
              <a:t>Мониторинг </a:t>
            </a:r>
            <a:r>
              <a:rPr lang="ru-RU" sz="2800" b="0" i="0" dirty="0">
                <a:solidFill>
                  <a:srgbClr val="000000"/>
                </a:solidFill>
                <a:effectLst/>
              </a:rPr>
              <a:t>состояния оборудования позволяет оперативно выявлять причины остановки оборудования, время задержки производства и решения для устранения проблем.</a:t>
            </a:r>
            <a:endParaRPr lang="ru-RU" sz="2800" dirty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42108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3474" y="3107823"/>
            <a:ext cx="4273403" cy="271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179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160337"/>
            <a:ext cx="8915400" cy="1143000"/>
          </a:xfrm>
        </p:spPr>
        <p:txBody>
          <a:bodyPr>
            <a:normAutofit/>
          </a:bodyPr>
          <a:lstStyle/>
          <a:p>
            <a:r>
              <a:rPr lang="ru-RU" dirty="0"/>
              <a:t>Цели и задачи проекта</a:t>
            </a:r>
            <a:r>
              <a:rPr lang="en-US" dirty="0"/>
              <a:t>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7975" y="1166018"/>
            <a:ext cx="8915400" cy="50038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1" dirty="0"/>
              <a:t>Цели</a:t>
            </a:r>
            <a:r>
              <a:rPr lang="en-US" sz="2800" b="1" dirty="0"/>
              <a:t>:</a:t>
            </a:r>
            <a:endParaRPr lang="ru-RU" sz="2800" b="1" dirty="0"/>
          </a:p>
          <a:p>
            <a:r>
              <a:rPr lang="ru-RU" sz="2800" dirty="0"/>
              <a:t>Увеличить эффективность использования оборудования</a:t>
            </a:r>
          </a:p>
          <a:p>
            <a:r>
              <a:rPr lang="ru-RU" sz="2800" dirty="0"/>
              <a:t>Снизить риск аварии</a:t>
            </a:r>
          </a:p>
          <a:p>
            <a:r>
              <a:rPr lang="ru-RU" sz="2800" dirty="0"/>
              <a:t>Предоставить статистику о простоях</a:t>
            </a:r>
          </a:p>
          <a:p>
            <a:pPr marL="0" indent="0">
              <a:buNone/>
            </a:pPr>
            <a:r>
              <a:rPr lang="ru-RU" sz="2800" b="1" dirty="0"/>
              <a:t>Задачи:</a:t>
            </a:r>
          </a:p>
          <a:p>
            <a:r>
              <a:rPr lang="ru-RU" sz="2800" dirty="0"/>
              <a:t>Создать базу данных</a:t>
            </a:r>
          </a:p>
          <a:p>
            <a:r>
              <a:rPr lang="ru-RU" sz="2800" dirty="0"/>
              <a:t>Научиться выявлять причины остановки оборудования </a:t>
            </a:r>
          </a:p>
          <a:p>
            <a:r>
              <a:rPr lang="ru-RU" sz="2800" dirty="0"/>
              <a:t>Проработать систему передачи данных от оператора станка до администратора сервера</a:t>
            </a:r>
            <a:endParaRPr lang="en-US" sz="2800" dirty="0"/>
          </a:p>
          <a:p>
            <a:endParaRPr lang="ru-RU" sz="2800" dirty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849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26C235-FA44-8C03-C31A-E524FDB97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60335"/>
            <a:ext cx="8915400" cy="1143000"/>
          </a:xfrm>
        </p:spPr>
        <p:txBody>
          <a:bodyPr/>
          <a:lstStyle/>
          <a:p>
            <a:r>
              <a:rPr lang="ru-RU" dirty="0"/>
              <a:t>Этапы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463C59-EBC1-0EBB-4E14-F4D684FF0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644999"/>
            <a:ext cx="8915400" cy="3445162"/>
          </a:xfrm>
        </p:spPr>
        <p:txBody>
          <a:bodyPr>
            <a:normAutofit/>
          </a:bodyPr>
          <a:lstStyle/>
          <a:p>
            <a:r>
              <a:rPr lang="ru-RU" sz="2800" dirty="0"/>
              <a:t>К середине февраля 2024: полностью доработать систему передачи данных от оператора станка до контролирующего лица</a:t>
            </a:r>
          </a:p>
          <a:p>
            <a:r>
              <a:rPr lang="ru-RU" sz="2800" dirty="0" smtClean="0"/>
              <a:t>До </a:t>
            </a:r>
            <a:r>
              <a:rPr lang="ru-RU" sz="2800" dirty="0"/>
              <a:t>конца февраля 2024: создать сайт, на который приходит информация о станках</a:t>
            </a:r>
          </a:p>
          <a:p>
            <a:r>
              <a:rPr lang="ru-RU" sz="2800" dirty="0" smtClean="0"/>
              <a:t>К </a:t>
            </a:r>
            <a:r>
              <a:rPr lang="ru-RU" sz="2800" dirty="0"/>
              <a:t>началу марта 2024: предоставить готовый проект</a:t>
            </a:r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35913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48392"/>
            <a:ext cx="8915400" cy="1143000"/>
          </a:xfrm>
        </p:spPr>
        <p:txBody>
          <a:bodyPr/>
          <a:lstStyle/>
          <a:p>
            <a:r>
              <a:rPr lang="ru-RU" dirty="0"/>
              <a:t>Аналоги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9254" y="1343793"/>
            <a:ext cx="5626864" cy="5019972"/>
          </a:xfrm>
        </p:spPr>
        <p:txBody>
          <a:bodyPr/>
          <a:lstStyle/>
          <a:p>
            <a:pPr marL="0" lvl="0" indent="0">
              <a:buNone/>
            </a:pPr>
            <a:r>
              <a:rPr lang="ru-RU" sz="2800" dirty="0">
                <a:solidFill>
                  <a:prstClr val="black"/>
                </a:solidFill>
              </a:rPr>
              <a:t>Существует огромное количество систем мониторинга состояния станков.</a:t>
            </a:r>
          </a:p>
          <a:p>
            <a:pPr marL="0" lvl="0" indent="0">
              <a:buNone/>
            </a:pPr>
            <a:r>
              <a:rPr lang="ru-RU" sz="2800" b="1" dirty="0">
                <a:solidFill>
                  <a:prstClr val="black"/>
                </a:solidFill>
              </a:rPr>
              <a:t>Например:</a:t>
            </a:r>
          </a:p>
          <a:p>
            <a:pPr marL="457200" lvl="0" indent="-457200">
              <a:buFont typeface="+mj-lt"/>
              <a:buAutoNum type="arabicPeriod"/>
            </a:pPr>
            <a:r>
              <a:rPr lang="ru-RU" sz="2800" dirty="0">
                <a:solidFill>
                  <a:prstClr val="black"/>
                </a:solidFill>
              </a:rPr>
              <a:t>Система контроля станков </a:t>
            </a:r>
            <a:r>
              <a:rPr lang="en-US" sz="2800" dirty="0">
                <a:solidFill>
                  <a:prstClr val="black"/>
                </a:solidFill>
              </a:rPr>
              <a:t>CONINTEL.</a:t>
            </a: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ru-RU" sz="2800" dirty="0">
                <a:solidFill>
                  <a:prstClr val="black"/>
                </a:solidFill>
              </a:rPr>
              <a:t>Система мониторинга станков ЧПУ </a:t>
            </a:r>
            <a:r>
              <a:rPr lang="en-US" sz="2800" dirty="0">
                <a:solidFill>
                  <a:prstClr val="black"/>
                </a:solidFill>
              </a:rPr>
              <a:t>CNC-VISION</a:t>
            </a: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endParaRPr lang="ru-RU" sz="2400" dirty="0">
              <a:solidFill>
                <a:prstClr val="black"/>
              </a:solidFill>
            </a:endParaRPr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60375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ECBDE2-2ABF-73BF-BEA5-1F26D487A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431" y="766260"/>
            <a:ext cx="3660745" cy="20022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F02633C-68D0-87A6-91FB-BA1E1E73D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866" y="3346609"/>
            <a:ext cx="3500118" cy="19688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5EF10C-7B84-BD83-24E6-ECA364E7C41D}"/>
              </a:ext>
            </a:extLst>
          </p:cNvPr>
          <p:cNvSpPr txBox="1"/>
          <p:nvPr/>
        </p:nvSpPr>
        <p:spPr>
          <a:xfrm>
            <a:off x="6712794" y="2663184"/>
            <a:ext cx="240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Контроллер</a:t>
            </a:r>
            <a:r>
              <a:rPr lang="en-US" dirty="0"/>
              <a:t> CONINTEL</a:t>
            </a:r>
            <a:r>
              <a:rPr lang="ru-RU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C4469D-E5D6-D880-3030-A5A7DC887F96}"/>
              </a:ext>
            </a:extLst>
          </p:cNvPr>
          <p:cNvSpPr txBox="1"/>
          <p:nvPr/>
        </p:nvSpPr>
        <p:spPr>
          <a:xfrm>
            <a:off x="6237096" y="5391625"/>
            <a:ext cx="35844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Рабочее окно системы </a:t>
            </a:r>
            <a:r>
              <a:rPr lang="en-US" sz="1800" dirty="0">
                <a:solidFill>
                  <a:prstClr val="black"/>
                </a:solidFill>
              </a:rPr>
              <a:t>CNC-VISION</a:t>
            </a:r>
            <a:endParaRPr lang="ru-RU" sz="1800" dirty="0">
              <a:solidFill>
                <a:prstClr val="black"/>
              </a:solidFill>
            </a:endParaRPr>
          </a:p>
          <a:p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551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0222FE-5C07-8CAE-E606-6D469E8A1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71438"/>
            <a:ext cx="8915400" cy="1143000"/>
          </a:xfrm>
        </p:spPr>
        <p:txBody>
          <a:bodyPr/>
          <a:lstStyle/>
          <a:p>
            <a:r>
              <a:rPr lang="ru-RU" dirty="0"/>
              <a:t>Наше решение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03615F-9E26-A3A9-AC98-DDC66FA8E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445" y="1077278"/>
            <a:ext cx="3394993" cy="19859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/>
              <a:t>Мы предлагаем систему мониторинга станков ЧПУ. </a:t>
            </a: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2601" y="1361102"/>
            <a:ext cx="3484430" cy="2524736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412" y="2507099"/>
            <a:ext cx="3593026" cy="2021077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3959352" y="4032502"/>
            <a:ext cx="608228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/>
              <a:t>Суть состоит в том, что при остановке оборудования система видит, что работа станка прекратилась и фиксирует время и причину, которую Оператор станка должен указать из списка, указанного в программе.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40221" y="4528176"/>
            <a:ext cx="25802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 smtClean="0"/>
              <a:t>Администраторский интерфейс</a:t>
            </a:r>
            <a:endParaRPr lang="ru-RU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5471594" y="1083633"/>
            <a:ext cx="25802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 smtClean="0"/>
              <a:t>Пользовательский интерфейс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131871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Таблица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685475"/>
              </p:ext>
            </p:extLst>
          </p:nvPr>
        </p:nvGraphicFramePr>
        <p:xfrm>
          <a:off x="0" y="1"/>
          <a:ext cx="9906000" cy="6875045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302000">
                  <a:extLst>
                    <a:ext uri="{9D8B030D-6E8A-4147-A177-3AD203B41FA5}">
                      <a16:colId xmlns:a16="http://schemas.microsoft.com/office/drawing/2014/main" val="3267199265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3878999117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2790056719"/>
                    </a:ext>
                  </a:extLst>
                </a:gridCol>
              </a:tblGrid>
              <a:tr h="751906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 smtClean="0"/>
                        <a:t>ЧТО ДАЕТ ВНЕДРЕНИЕ? </a:t>
                      </a:r>
                    </a:p>
                    <a:p>
                      <a:endParaRPr lang="ru-RU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9614716"/>
                  </a:ext>
                </a:extLst>
              </a:tr>
              <a:tr h="120576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cap="all" dirty="0" smtClean="0"/>
                        <a:t>ДЛЯ СОБСТВЕННИКА</a:t>
                      </a:r>
                      <a:r>
                        <a:rPr lang="ru-RU" sz="2400" dirty="0" smtClean="0"/>
                        <a:t/>
                      </a:r>
                      <a:br>
                        <a:rPr lang="ru-RU" sz="2400" dirty="0" smtClean="0"/>
                      </a:br>
                      <a:r>
                        <a:rPr lang="ru-RU" sz="2400" cap="all" dirty="0" smtClean="0"/>
                        <a:t>И ГЕНДИРЕКТОРА</a:t>
                      </a:r>
                      <a:endParaRPr lang="ru-RU" sz="2400" dirty="0" smtClean="0"/>
                    </a:p>
                    <a:p>
                      <a:endParaRPr lang="ru-RU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dirty="0" smtClean="0"/>
                        <a:t>ДЛЯ ДИРЕКТОРА</a:t>
                      </a:r>
                    </a:p>
                    <a:p>
                      <a:pPr algn="ctr"/>
                      <a:r>
                        <a:rPr lang="ru-RU" sz="2400" dirty="0" smtClean="0"/>
                        <a:t>ПРОИЗВОДСТВА</a:t>
                      </a:r>
                    </a:p>
                    <a:p>
                      <a:endParaRPr lang="ru-RU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cap="all" dirty="0" smtClean="0"/>
                        <a:t>ДЛЯ ФИНАНСОВОГО</a:t>
                      </a:r>
                      <a:r>
                        <a:rPr lang="ru-RU" sz="2400" dirty="0" smtClean="0"/>
                        <a:t/>
                      </a:r>
                      <a:br>
                        <a:rPr lang="ru-RU" sz="2400" dirty="0" smtClean="0"/>
                      </a:br>
                      <a:r>
                        <a:rPr lang="ru-RU" sz="2400" cap="all" dirty="0" smtClean="0"/>
                        <a:t>ДИРЕКТОРА</a:t>
                      </a:r>
                      <a:endParaRPr lang="ru-RU" sz="2400" dirty="0" smtClean="0"/>
                    </a:p>
                    <a:p>
                      <a:endParaRPr lang="ru-RU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8881162"/>
                  </a:ext>
                </a:extLst>
              </a:tr>
              <a:tr h="4427888">
                <a:tc>
                  <a:txBody>
                    <a:bodyPr/>
                    <a:lstStyle/>
                    <a:p>
                      <a:pPr lvl="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altLang="ru-RU" sz="2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Производство из «черного ящика» становится прозрачным</a:t>
                      </a:r>
                      <a:endParaRPr lang="ru-RU" altLang="ru-RU" sz="2400" dirty="0" smtClean="0">
                        <a:latin typeface="+mn-lt"/>
                      </a:endParaRPr>
                    </a:p>
                    <a:p>
                      <a:pPr lvl="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altLang="ru-RU" sz="2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Источник объективных данных, которые никто не может фальсифицировать</a:t>
                      </a:r>
                      <a:endParaRPr lang="ru-RU" altLang="ru-RU" sz="2400" dirty="0" smtClean="0">
                        <a:latin typeface="+mn-lt"/>
                      </a:endParaRPr>
                    </a:p>
                    <a:p>
                      <a:pPr lvl="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altLang="ru-RU" sz="24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Усиление контроля над предприятием и производственным процессом</a:t>
                      </a:r>
                    </a:p>
                    <a:p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Полная и достоверная информация о ночных сменах</a:t>
                      </a: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Повышение дисциплины операторов</a:t>
                      </a: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Обнаружение проблем сразу, а не в конце смены</a:t>
                      </a: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Сокращение времени ремонта</a:t>
                      </a:r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Информация о фактической эффективности рабочего персонала</a:t>
                      </a: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Насколько на самом деле загружено производство, можно ли брать больше заказов? </a:t>
                      </a:r>
                    </a:p>
                    <a:p>
                      <a:r>
                        <a:rPr lang="ru-RU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Финансовое обоснование расширения парка оборудования</a:t>
                      </a:r>
                      <a:endParaRPr lang="ru-RU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904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44845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792956"/>
              </p:ext>
            </p:extLst>
          </p:nvPr>
        </p:nvGraphicFramePr>
        <p:xfrm>
          <a:off x="-1" y="1"/>
          <a:ext cx="9906000" cy="7456516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480235">
                  <a:extLst>
                    <a:ext uri="{9D8B030D-6E8A-4147-A177-3AD203B41FA5}">
                      <a16:colId xmlns:a16="http://schemas.microsoft.com/office/drawing/2014/main" val="177308009"/>
                    </a:ext>
                  </a:extLst>
                </a:gridCol>
                <a:gridCol w="2480235">
                  <a:extLst>
                    <a:ext uri="{9D8B030D-6E8A-4147-A177-3AD203B41FA5}">
                      <a16:colId xmlns:a16="http://schemas.microsoft.com/office/drawing/2014/main" val="2867003384"/>
                    </a:ext>
                  </a:extLst>
                </a:gridCol>
                <a:gridCol w="2480235">
                  <a:extLst>
                    <a:ext uri="{9D8B030D-6E8A-4147-A177-3AD203B41FA5}">
                      <a16:colId xmlns:a16="http://schemas.microsoft.com/office/drawing/2014/main" val="2439130269"/>
                    </a:ext>
                  </a:extLst>
                </a:gridCol>
                <a:gridCol w="2465295">
                  <a:extLst>
                    <a:ext uri="{9D8B030D-6E8A-4147-A177-3AD203B41FA5}">
                      <a16:colId xmlns:a16="http://schemas.microsoft.com/office/drawing/2014/main" val="381120904"/>
                    </a:ext>
                  </a:extLst>
                </a:gridCol>
              </a:tblGrid>
              <a:tr h="415636">
                <a:tc rowSpan="2"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Наше решение </a:t>
                      </a:r>
                      <a:endParaRPr lang="ru-RU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Затраты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Риски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Возможности</a:t>
                      </a:r>
                      <a:r>
                        <a:rPr lang="ru-RU" sz="1800" baseline="0" dirty="0" smtClean="0"/>
                        <a:t>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0972279"/>
                  </a:ext>
                </a:extLst>
              </a:tr>
              <a:tr h="3221181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От </a:t>
                      </a:r>
                      <a:r>
                        <a:rPr lang="ru-RU" sz="1800" dirty="0" smtClean="0"/>
                        <a:t>3000 </a:t>
                      </a:r>
                      <a:r>
                        <a:rPr lang="ru-RU" sz="1800" dirty="0" smtClean="0"/>
                        <a:t>тысяч рублей за 1 станок</a:t>
                      </a:r>
                      <a:r>
                        <a:rPr lang="ru-RU" sz="1800" baseline="0" dirty="0" smtClean="0"/>
                        <a:t>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Минимальные. Если Вы не получили пользу и решили отказаться после тестового периода, - Вы потеряли один день вашего времени и стоимость выезда специалистов для монтажа.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Реальный 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график работы и простоев станков</a:t>
                      </a:r>
                    </a:p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Детализация причин всех простоев</a:t>
                      </a:r>
                    </a:p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Детализация по сменам и операторам оборудования</a:t>
                      </a:r>
                    </a:p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Доступ 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к данным с любого количества устройств из любой точки.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4452195"/>
                  </a:ext>
                </a:extLst>
              </a:tr>
              <a:tr h="3221181">
                <a:tc>
                  <a:txBody>
                    <a:bodyPr/>
                    <a:lstStyle/>
                    <a:p>
                      <a:pPr algn="ctr"/>
                      <a:r>
                        <a:rPr lang="ru-RU" sz="1800" b="1" dirty="0" smtClean="0"/>
                        <a:t>Аналог </a:t>
                      </a:r>
                      <a:endParaRPr lang="ru-RU" sz="18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Единоразово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от 300 000</a:t>
                      </a:r>
                      <a:b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 500 000 </a:t>
                      </a: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руб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за один станок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Дальнейшая техподдержка -</a:t>
                      </a:r>
                      <a:b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от 100 000 </a:t>
                      </a: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руб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в год.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Высокие. Если Вам не подошло решение, Вы потратили от месяца на согласование ТЗ и внедрение, а также ощутимую сумму на покупку оборудования и ПО (см. Затраты).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Полная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диагностикиа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узлов и </a:t>
                      </a:r>
                      <a:r>
                        <a:rPr lang="ru-RU" sz="18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агрегаторов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промышленного оборудования.</a:t>
                      </a:r>
                    </a:p>
                    <a:p>
                      <a:pPr lvl="0" algn="l"/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Станок подключаются к ЧПУ станка.</a:t>
                      </a:r>
                    </a:p>
                    <a:p>
                      <a:pPr lvl="0" algn="l"/>
                      <a:endParaRPr lang="ru-RU" sz="1800" kern="1200" baseline="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 algn="l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Однако, эти </a:t>
                      </a: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сверх-функции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не требуются для выявления реальной загруженности станков и причин простоя</a:t>
                      </a:r>
                      <a:endParaRPr lang="ru-RU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4429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18287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2134</TotalTime>
  <Words>579</Words>
  <Application>Microsoft Office PowerPoint</Application>
  <PresentationFormat>Лист A4 (210x297 мм)</PresentationFormat>
  <Paragraphs>88</Paragraphs>
  <Slides>12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Calibri</vt:lpstr>
      <vt:lpstr>Roboto</vt:lpstr>
      <vt:lpstr>Тема Office</vt:lpstr>
      <vt:lpstr>Презентация PowerPoint</vt:lpstr>
      <vt:lpstr>Проблема</vt:lpstr>
      <vt:lpstr>Актуальность:</vt:lpstr>
      <vt:lpstr>Цели и задачи проекта:</vt:lpstr>
      <vt:lpstr>Этапы работы</vt:lpstr>
      <vt:lpstr>Аналоги</vt:lpstr>
      <vt:lpstr>Наше решение</vt:lpstr>
      <vt:lpstr>Презентация PowerPoint</vt:lpstr>
      <vt:lpstr>Презентация PowerPoint</vt:lpstr>
      <vt:lpstr>Заказчик</vt:lpstr>
      <vt:lpstr>Роли в команде</vt:lpstr>
      <vt:lpstr>СПАСИБО ЗА ВНИМАНИЕ!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Приоритетный проект</dc:title>
  <dc:creator>Asus</dc:creator>
  <cp:lastModifiedBy>alex_dextop</cp:lastModifiedBy>
  <cp:revision>817</cp:revision>
  <dcterms:created xsi:type="dcterms:W3CDTF">2017-03-05T14:49:31Z</dcterms:created>
  <dcterms:modified xsi:type="dcterms:W3CDTF">2024-01-15T13:54:53Z</dcterms:modified>
  <cp:version>0906.0100.01</cp:version>
</cp:coreProperties>
</file>